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9" d="100"/>
          <a:sy n="129" d="100"/>
        </p:scale>
        <p:origin x="110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9725C-A67F-4564-B68A-DDB2EF2BCD56}" type="datetimeFigureOut">
              <a:rPr lang="en-US" smtClean="0"/>
              <a:t>4/23/2019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FB37E6-C7B6-412E-BCAB-FF38D9A314AC}" type="slidenum">
              <a:rPr lang="en-US" smtClean="0"/>
              <a:t>‹#›</a:t>
            </a:fld>
            <a:endParaRPr lang="en-US"/>
          </a:p>
        </p:txBody>
      </p:sp>
    </p:spTree>
    <p:extLst>
      <p:ext uri="{BB962C8B-B14F-4D97-AF65-F5344CB8AC3E}">
        <p14:creationId xmlns:p14="http://schemas.microsoft.com/office/powerpoint/2010/main" val="298319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a:t>
            </a:r>
            <a:r>
              <a:rPr lang="en-US" baseline="0" dirty="0" smtClean="0"/>
              <a:t> about YOU</a:t>
            </a:r>
            <a:endParaRPr lang="en-US" dirty="0"/>
          </a:p>
        </p:txBody>
      </p:sp>
      <p:sp>
        <p:nvSpPr>
          <p:cNvPr id="4" name="Slide Number Placeholder 3"/>
          <p:cNvSpPr>
            <a:spLocks noGrp="1"/>
          </p:cNvSpPr>
          <p:nvPr>
            <p:ph type="sldNum" sz="quarter" idx="10"/>
          </p:nvPr>
        </p:nvSpPr>
        <p:spPr/>
        <p:txBody>
          <a:bodyPr/>
          <a:lstStyle/>
          <a:p>
            <a:fld id="{A1FB37E6-C7B6-412E-BCAB-FF38D9A314AC}" type="slidenum">
              <a:rPr lang="en-US" smtClean="0"/>
              <a:t>6</a:t>
            </a:fld>
            <a:endParaRPr lang="en-US"/>
          </a:p>
        </p:txBody>
      </p:sp>
    </p:spTree>
    <p:extLst>
      <p:ext uri="{BB962C8B-B14F-4D97-AF65-F5344CB8AC3E}">
        <p14:creationId xmlns:p14="http://schemas.microsoft.com/office/powerpoint/2010/main" val="944867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about what you have Done</a:t>
            </a:r>
            <a:endParaRPr lang="en-US" dirty="0"/>
          </a:p>
        </p:txBody>
      </p:sp>
      <p:sp>
        <p:nvSpPr>
          <p:cNvPr id="4" name="Slide Number Placeholder 3"/>
          <p:cNvSpPr>
            <a:spLocks noGrp="1"/>
          </p:cNvSpPr>
          <p:nvPr>
            <p:ph type="sldNum" sz="quarter" idx="10"/>
          </p:nvPr>
        </p:nvSpPr>
        <p:spPr/>
        <p:txBody>
          <a:bodyPr/>
          <a:lstStyle/>
          <a:p>
            <a:fld id="{A1FB37E6-C7B6-412E-BCAB-FF38D9A314AC}" type="slidenum">
              <a:rPr lang="en-US" smtClean="0"/>
              <a:t>9</a:t>
            </a:fld>
            <a:endParaRPr lang="en-US"/>
          </a:p>
        </p:txBody>
      </p:sp>
    </p:spTree>
    <p:extLst>
      <p:ext uri="{BB962C8B-B14F-4D97-AF65-F5344CB8AC3E}">
        <p14:creationId xmlns:p14="http://schemas.microsoft.com/office/powerpoint/2010/main" val="87922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about what </a:t>
            </a:r>
            <a:r>
              <a:rPr lang="en-US" smtClean="0"/>
              <a:t>you have Done</a:t>
            </a:r>
            <a:endParaRPr lang="en-US"/>
          </a:p>
        </p:txBody>
      </p:sp>
      <p:sp>
        <p:nvSpPr>
          <p:cNvPr id="4" name="Slide Number Placeholder 3"/>
          <p:cNvSpPr>
            <a:spLocks noGrp="1"/>
          </p:cNvSpPr>
          <p:nvPr>
            <p:ph type="sldNum" sz="quarter" idx="10"/>
          </p:nvPr>
        </p:nvSpPr>
        <p:spPr/>
        <p:txBody>
          <a:bodyPr/>
          <a:lstStyle/>
          <a:p>
            <a:fld id="{A1FB37E6-C7B6-412E-BCAB-FF38D9A314AC}" type="slidenum">
              <a:rPr lang="en-US" smtClean="0"/>
              <a:t>10</a:t>
            </a:fld>
            <a:endParaRPr lang="en-US"/>
          </a:p>
        </p:txBody>
      </p:sp>
    </p:spTree>
    <p:extLst>
      <p:ext uri="{BB962C8B-B14F-4D97-AF65-F5344CB8AC3E}">
        <p14:creationId xmlns:p14="http://schemas.microsoft.com/office/powerpoint/2010/main" val="87922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93EFE9-7482-41C9-9848-2875A4745AE5}" type="datetimeFigureOut">
              <a:rPr lang="en-US" smtClean="0"/>
              <a:t>4/23/2019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D4F675E-6616-4B5D-8343-6F2191E8F0A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3EFE9-7482-41C9-9848-2875A4745AE5}"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3EFE9-7482-41C9-9848-2875A4745AE5}"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3EFE9-7482-41C9-9848-2875A4745AE5}"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93EFE9-7482-41C9-9848-2875A4745AE5}"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F675E-6616-4B5D-8343-6F2191E8F0A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3EFE9-7482-41C9-9848-2875A4745AE5}" type="datetimeFigureOut">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93EFE9-7482-41C9-9848-2875A4745AE5}" type="datetimeFigureOut">
              <a:rPr lang="en-US" smtClean="0"/>
              <a:t>4/23/2019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93EFE9-7482-41C9-9848-2875A4745AE5}" type="datetimeFigureOut">
              <a:rPr lang="en-US" smtClean="0"/>
              <a:t>4/23/2019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3EFE9-7482-41C9-9848-2875A4745AE5}" type="datetimeFigureOut">
              <a:rPr lang="en-US" smtClean="0"/>
              <a:t>4/23/2019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3EFE9-7482-41C9-9848-2875A4745AE5}" type="datetimeFigureOut">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F675E-6616-4B5D-8343-6F2191E8F0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93EFE9-7482-41C9-9848-2875A4745AE5}" type="datetimeFigureOut">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D4F675E-6616-4B5D-8343-6F2191E8F0A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93EFE9-7482-41C9-9848-2875A4745AE5}" type="datetimeFigureOut">
              <a:rPr lang="en-US" smtClean="0"/>
              <a:t>4/23/2019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4F675E-6616-4B5D-8343-6F2191E8F0A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riapps.uams.edu/resour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Biosketches</a:t>
            </a:r>
            <a:r>
              <a:rPr lang="en-US" dirty="0" smtClean="0"/>
              <a:t> and Other Attachments</a:t>
            </a:r>
            <a:endParaRPr lang="en-US" dirty="0"/>
          </a:p>
        </p:txBody>
      </p:sp>
      <p:sp>
        <p:nvSpPr>
          <p:cNvPr id="3" name="Subtitle 2"/>
          <p:cNvSpPr>
            <a:spLocks noGrp="1"/>
          </p:cNvSpPr>
          <p:nvPr>
            <p:ph type="subTitle" idx="1"/>
          </p:nvPr>
        </p:nvSpPr>
        <p:spPr/>
        <p:txBody>
          <a:bodyPr>
            <a:normAutofit lnSpcReduction="10000"/>
          </a:bodyPr>
          <a:lstStyle/>
          <a:p>
            <a:r>
              <a:rPr lang="en-US" dirty="0" smtClean="0"/>
              <a:t>Presented by: Office of Research and Sponsored Programs (ORSP) and </a:t>
            </a:r>
          </a:p>
          <a:p>
            <a:r>
              <a:rPr lang="en-US" dirty="0" smtClean="0"/>
              <a:t>Office of Sponsored Programs Administrative Network (OSPAN)</a:t>
            </a:r>
            <a:endParaRPr lang="en-US" dirty="0"/>
          </a:p>
        </p:txBody>
      </p:sp>
    </p:spTree>
    <p:extLst>
      <p:ext uri="{BB962C8B-B14F-4D97-AF65-F5344CB8AC3E}">
        <p14:creationId xmlns:p14="http://schemas.microsoft.com/office/powerpoint/2010/main" val="1010796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Contributions to Science</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smtClean="0"/>
              <a:t>Tell your story using transitioning and signaling sentences.</a:t>
            </a:r>
          </a:p>
          <a:p>
            <a:pPr marL="514350" indent="-514350">
              <a:buAutoNum type="arabicPeriod"/>
            </a:pPr>
            <a:r>
              <a:rPr lang="en-US" sz="2400" dirty="0">
                <a:cs typeface="Arial" panose="020B0604020202020204" pitchFamily="34" charset="0"/>
              </a:rPr>
              <a:t>My first contributions to science were in the field of …….where my early academic career work was focused on ….. As an undergraduate, my honors paper was published in the field of ….and my master’s thesis was ….Both research projects were funded by …..</a:t>
            </a:r>
          </a:p>
          <a:p>
            <a:pPr marL="514350" indent="-514350">
              <a:buAutoNum type="arabicPeriod"/>
            </a:pPr>
            <a:endParaRPr lang="en-US" sz="2400" dirty="0">
              <a:cs typeface="Arial" panose="020B0604020202020204" pitchFamily="34" charset="0"/>
            </a:endParaRPr>
          </a:p>
          <a:p>
            <a:pPr marL="514350" indent="-514350">
              <a:buAutoNum type="arabicPeriod"/>
            </a:pPr>
            <a:r>
              <a:rPr lang="en-US" sz="2400" dirty="0">
                <a:cs typeface="Arial" panose="020B0604020202020204" pitchFamily="34" charset="0"/>
              </a:rPr>
              <a:t>After shifting my focus from clinical practice to public health, my doctoral academic work led to contributions to science related to understanding …..As a PhD student in …..my dissertation….My research revealed that …..</a:t>
            </a:r>
          </a:p>
          <a:p>
            <a:pPr marL="514350" indent="-514350">
              <a:buAutoNum type="arabicPeriod"/>
            </a:pPr>
            <a:endParaRPr lang="en-US" sz="2400" dirty="0">
              <a:cs typeface="Arial" panose="020B0604020202020204" pitchFamily="34" charset="0"/>
            </a:endParaRPr>
          </a:p>
          <a:p>
            <a:pPr marL="514350" indent="-514350">
              <a:buAutoNum type="arabicPeriod"/>
            </a:pPr>
            <a:r>
              <a:rPr lang="en-US" sz="2400" dirty="0">
                <a:cs typeface="Arial" panose="020B0604020202020204" pitchFamily="34" charset="0"/>
              </a:rPr>
              <a:t>My most recent contributions to science…</a:t>
            </a:r>
          </a:p>
          <a:p>
            <a:pPr marL="514350" indent="-514350">
              <a:buAutoNum type="arabicPeriod"/>
            </a:pPr>
            <a:endParaRPr lang="en-US" sz="2400" dirty="0">
              <a:cs typeface="Arial" panose="020B0604020202020204" pitchFamily="34" charset="0"/>
            </a:endParaRPr>
          </a:p>
          <a:p>
            <a:pPr marL="514350" indent="-514350">
              <a:buAutoNum type="arabicPeriod"/>
            </a:pPr>
            <a:r>
              <a:rPr lang="en-US" sz="2400" dirty="0">
                <a:cs typeface="Arial" panose="020B0604020202020204" pitchFamily="34" charset="0"/>
              </a:rPr>
              <a:t>My most significant contribution to science, however…</a:t>
            </a:r>
          </a:p>
          <a:p>
            <a:pPr marL="0" indent="0">
              <a:buNone/>
            </a:pPr>
            <a:endParaRPr lang="en-US" sz="2400" dirty="0"/>
          </a:p>
        </p:txBody>
      </p:sp>
    </p:spTree>
    <p:extLst>
      <p:ext uri="{BB962C8B-B14F-4D97-AF65-F5344CB8AC3E}">
        <p14:creationId xmlns:p14="http://schemas.microsoft.com/office/powerpoint/2010/main" val="850847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Support </a:t>
            </a:r>
            <a:endParaRPr lang="en-US" dirty="0"/>
          </a:p>
        </p:txBody>
      </p:sp>
      <p:sp>
        <p:nvSpPr>
          <p:cNvPr id="3" name="Content Placeholder 2"/>
          <p:cNvSpPr>
            <a:spLocks noGrp="1"/>
          </p:cNvSpPr>
          <p:nvPr>
            <p:ph idx="1"/>
          </p:nvPr>
        </p:nvSpPr>
        <p:spPr/>
        <p:txBody>
          <a:bodyPr/>
          <a:lstStyle/>
          <a:p>
            <a:r>
              <a:rPr lang="en-US" dirty="0" smtClean="0"/>
              <a:t>List ongoing and completed research projects from the past three years. </a:t>
            </a:r>
          </a:p>
          <a:p>
            <a:r>
              <a:rPr lang="en-US" dirty="0" smtClean="0"/>
              <a:t>Note the overall goals of the projects.</a:t>
            </a:r>
          </a:p>
          <a:p>
            <a:r>
              <a:rPr lang="en-US" dirty="0" smtClean="0"/>
              <a:t>If you do not have current or completed support, it is ok to list “None”.</a:t>
            </a:r>
            <a:endParaRPr lang="en-US" dirty="0"/>
          </a:p>
        </p:txBody>
      </p:sp>
    </p:spTree>
    <p:extLst>
      <p:ext uri="{BB962C8B-B14F-4D97-AF65-F5344CB8AC3E}">
        <p14:creationId xmlns:p14="http://schemas.microsoft.com/office/powerpoint/2010/main" val="8396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 and Resources</a:t>
            </a:r>
            <a:endParaRPr lang="en-US" dirty="0"/>
          </a:p>
        </p:txBody>
      </p:sp>
      <p:sp>
        <p:nvSpPr>
          <p:cNvPr id="3" name="Content Placeholder 2"/>
          <p:cNvSpPr>
            <a:spLocks noGrp="1"/>
          </p:cNvSpPr>
          <p:nvPr>
            <p:ph idx="1"/>
          </p:nvPr>
        </p:nvSpPr>
        <p:spPr/>
        <p:txBody>
          <a:bodyPr>
            <a:normAutofit/>
          </a:bodyPr>
          <a:lstStyle/>
          <a:p>
            <a:r>
              <a:rPr lang="en-US" sz="2400" dirty="0" smtClean="0">
                <a:cs typeface="Arial" panose="020B0604020202020204" pitchFamily="34" charset="0"/>
              </a:rPr>
              <a:t>Justify your ability to conduct the proposed studies by showing you have the necessary resources.</a:t>
            </a:r>
          </a:p>
          <a:p>
            <a:pPr marL="0" indent="0">
              <a:buNone/>
            </a:pPr>
            <a:endParaRPr lang="en-US" sz="2400" dirty="0" smtClean="0">
              <a:cs typeface="Arial" panose="020B0604020202020204" pitchFamily="34" charset="0"/>
            </a:endParaRPr>
          </a:p>
          <a:p>
            <a:r>
              <a:rPr lang="en-US" sz="2400" dirty="0" smtClean="0">
                <a:cs typeface="Arial" panose="020B0604020202020204" pitchFamily="34" charset="0"/>
              </a:rPr>
              <a:t>Discuss </a:t>
            </a:r>
            <a:r>
              <a:rPr lang="en-US" sz="2400" dirty="0">
                <a:cs typeface="Arial" panose="020B0604020202020204" pitchFamily="34" charset="0"/>
              </a:rPr>
              <a:t>how the </a:t>
            </a:r>
            <a:r>
              <a:rPr lang="en-US" sz="2400" b="1" u="sng" dirty="0">
                <a:cs typeface="Arial" panose="020B0604020202020204" pitchFamily="34" charset="0"/>
              </a:rPr>
              <a:t>scientific environment will contribute to the probability of success</a:t>
            </a:r>
            <a:r>
              <a:rPr lang="en-US" sz="2400" b="1" dirty="0">
                <a:cs typeface="Arial" panose="020B0604020202020204" pitchFamily="34" charset="0"/>
              </a:rPr>
              <a:t> </a:t>
            </a:r>
            <a:r>
              <a:rPr lang="en-US" sz="2400" dirty="0">
                <a:cs typeface="Arial" panose="020B0604020202020204" pitchFamily="34" charset="0"/>
              </a:rPr>
              <a:t>(institutional support, physical resources, collaborative arrangements, and intellectual rapport); </a:t>
            </a:r>
          </a:p>
          <a:p>
            <a:endParaRPr lang="en-US" sz="2400" dirty="0">
              <a:cs typeface="Arial" panose="020B0604020202020204" pitchFamily="34" charset="0"/>
            </a:endParaRPr>
          </a:p>
          <a:p>
            <a:r>
              <a:rPr lang="en-US" sz="2400" dirty="0">
                <a:cs typeface="Arial" panose="020B0604020202020204" pitchFamily="34" charset="0"/>
              </a:rPr>
              <a:t>Describe </a:t>
            </a:r>
            <a:r>
              <a:rPr lang="en-US" sz="2400" b="1" u="sng" dirty="0">
                <a:cs typeface="Arial" panose="020B0604020202020204" pitchFamily="34" charset="0"/>
              </a:rPr>
              <a:t>facilities and resources germane to this project</a:t>
            </a:r>
            <a:r>
              <a:rPr lang="en-US" sz="2400" dirty="0">
                <a:cs typeface="Arial" panose="020B0604020202020204" pitchFamily="34" charset="0"/>
              </a:rPr>
              <a:t>, both on and off campus.</a:t>
            </a:r>
          </a:p>
          <a:p>
            <a:endParaRPr lang="en-US" sz="2400" dirty="0">
              <a:cs typeface="Arial" panose="020B0604020202020204" pitchFamily="34" charset="0"/>
            </a:endParaRPr>
          </a:p>
          <a:p>
            <a:endParaRPr lang="en-US" dirty="0"/>
          </a:p>
        </p:txBody>
      </p:sp>
    </p:spTree>
    <p:extLst>
      <p:ext uri="{BB962C8B-B14F-4D97-AF65-F5344CB8AC3E}">
        <p14:creationId xmlns:p14="http://schemas.microsoft.com/office/powerpoint/2010/main" val="2320016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 and Resources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400" dirty="0" smtClean="0">
                <a:cs typeface="Arial" panose="020B0604020202020204" pitchFamily="34" charset="0"/>
              </a:rPr>
              <a:t>For Early Stage Investigators (ESI), </a:t>
            </a:r>
            <a:r>
              <a:rPr lang="en-US" sz="2400" dirty="0">
                <a:cs typeface="Arial" panose="020B0604020202020204" pitchFamily="34" charset="0"/>
              </a:rPr>
              <a:t>also describe </a:t>
            </a:r>
            <a:r>
              <a:rPr lang="en-US" sz="2400" b="1" u="sng" dirty="0">
                <a:cs typeface="Arial" panose="020B0604020202020204" pitchFamily="34" charset="0"/>
              </a:rPr>
              <a:t>institutional investment in the success of the investigator</a:t>
            </a:r>
            <a:r>
              <a:rPr lang="en-US" sz="2400" dirty="0">
                <a:cs typeface="Arial" panose="020B0604020202020204" pitchFamily="34" charset="0"/>
              </a:rPr>
              <a:t>. 	</a:t>
            </a:r>
          </a:p>
          <a:p>
            <a:pPr marL="0" indent="0">
              <a:buNone/>
            </a:pPr>
            <a:endParaRPr lang="en-US" sz="2400" dirty="0">
              <a:cs typeface="Arial" panose="020B0604020202020204" pitchFamily="34" charset="0"/>
            </a:endParaRPr>
          </a:p>
          <a:p>
            <a:pPr lvl="2"/>
            <a:r>
              <a:rPr lang="en-US" sz="2400" dirty="0" smtClean="0">
                <a:cs typeface="Arial" panose="020B0604020202020204" pitchFamily="34" charset="0"/>
              </a:rPr>
              <a:t>Resources </a:t>
            </a:r>
            <a:r>
              <a:rPr lang="en-US" sz="2400" dirty="0">
                <a:cs typeface="Arial" panose="020B0604020202020204" pitchFamily="34" charset="0"/>
              </a:rPr>
              <a:t>for classes, travel, or training</a:t>
            </a:r>
          </a:p>
          <a:p>
            <a:pPr lvl="2"/>
            <a:r>
              <a:rPr lang="en-US" sz="2400" dirty="0" smtClean="0">
                <a:cs typeface="Arial" panose="020B0604020202020204" pitchFamily="34" charset="0"/>
              </a:rPr>
              <a:t>Collegial </a:t>
            </a:r>
            <a:r>
              <a:rPr lang="en-US" sz="2400" dirty="0">
                <a:cs typeface="Arial" panose="020B0604020202020204" pitchFamily="34" charset="0"/>
              </a:rPr>
              <a:t>support, such as career enrichment programs, assistance and guidance in the supervision of trainees involved with the ESI’s project, and availability of organized peer groups</a:t>
            </a:r>
          </a:p>
          <a:p>
            <a:pPr lvl="2"/>
            <a:r>
              <a:rPr lang="en-US" sz="2400" dirty="0" smtClean="0">
                <a:cs typeface="Arial" panose="020B0604020202020204" pitchFamily="34" charset="0"/>
              </a:rPr>
              <a:t>Logistical </a:t>
            </a:r>
            <a:r>
              <a:rPr lang="en-US" sz="2400" dirty="0">
                <a:cs typeface="Arial" panose="020B0604020202020204" pitchFamily="34" charset="0"/>
              </a:rPr>
              <a:t>support, such as administrative management &amp; oversight, best practices</a:t>
            </a:r>
          </a:p>
          <a:p>
            <a:pPr lvl="2"/>
            <a:r>
              <a:rPr lang="en-US" sz="2400" dirty="0" smtClean="0">
                <a:cs typeface="Arial" panose="020B0604020202020204" pitchFamily="34" charset="0"/>
              </a:rPr>
              <a:t>Training</a:t>
            </a:r>
            <a:endParaRPr lang="en-US" sz="2400" dirty="0">
              <a:cs typeface="Arial" panose="020B0604020202020204" pitchFamily="34" charset="0"/>
            </a:endParaRPr>
          </a:p>
          <a:p>
            <a:pPr lvl="2"/>
            <a:r>
              <a:rPr lang="en-US" sz="2400" dirty="0" smtClean="0">
                <a:cs typeface="Arial" panose="020B0604020202020204" pitchFamily="34" charset="0"/>
              </a:rPr>
              <a:t>Financial </a:t>
            </a:r>
            <a:r>
              <a:rPr lang="en-US" sz="2400" dirty="0">
                <a:cs typeface="Arial" panose="020B0604020202020204" pitchFamily="34" charset="0"/>
              </a:rPr>
              <a:t>support, such as protected time for research with salary support</a:t>
            </a:r>
          </a:p>
          <a:p>
            <a:endParaRPr lang="en-US" dirty="0"/>
          </a:p>
        </p:txBody>
      </p:sp>
    </p:spTree>
    <p:extLst>
      <p:ext uri="{BB962C8B-B14F-4D97-AF65-F5344CB8AC3E}">
        <p14:creationId xmlns:p14="http://schemas.microsoft.com/office/powerpoint/2010/main" val="4246513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 and Resources</a:t>
            </a:r>
            <a:endParaRPr lang="en-US" dirty="0"/>
          </a:p>
        </p:txBody>
      </p:sp>
      <p:sp>
        <p:nvSpPr>
          <p:cNvPr id="3" name="Content Placeholder 2"/>
          <p:cNvSpPr>
            <a:spLocks noGrp="1"/>
          </p:cNvSpPr>
          <p:nvPr>
            <p:ph idx="1"/>
          </p:nvPr>
        </p:nvSpPr>
        <p:spPr/>
        <p:txBody>
          <a:bodyPr>
            <a:normAutofit/>
          </a:bodyPr>
          <a:lstStyle/>
          <a:p>
            <a:r>
              <a:rPr lang="en-US" dirty="0" smtClean="0"/>
              <a:t>Laboratory</a:t>
            </a:r>
          </a:p>
          <a:p>
            <a:r>
              <a:rPr lang="en-US" dirty="0" smtClean="0"/>
              <a:t>Animal</a:t>
            </a:r>
          </a:p>
          <a:p>
            <a:r>
              <a:rPr lang="en-US" dirty="0" smtClean="0"/>
              <a:t>Clinical</a:t>
            </a:r>
          </a:p>
          <a:p>
            <a:r>
              <a:rPr lang="en-US" dirty="0" smtClean="0"/>
              <a:t>Computer </a:t>
            </a:r>
            <a:endParaRPr lang="en-US" dirty="0"/>
          </a:p>
          <a:p>
            <a:r>
              <a:rPr lang="en-US" dirty="0" smtClean="0"/>
              <a:t>Office</a:t>
            </a:r>
          </a:p>
          <a:p>
            <a:r>
              <a:rPr lang="en-US" dirty="0" smtClean="0"/>
              <a:t>Other</a:t>
            </a:r>
          </a:p>
          <a:p>
            <a:endParaRPr lang="en-US" dirty="0"/>
          </a:p>
          <a:p>
            <a:r>
              <a:rPr lang="en-US" dirty="0" smtClean="0"/>
              <a:t>TRI has a comprehensive UAMS Resources Database</a:t>
            </a:r>
          </a:p>
          <a:p>
            <a:pPr marL="0" indent="0">
              <a:buNone/>
            </a:pPr>
            <a:r>
              <a:rPr lang="en-US" dirty="0">
                <a:hlinkClick r:id="rId2"/>
              </a:rPr>
              <a:t>http://triapps.uams.edu/resources</a:t>
            </a:r>
            <a:r>
              <a:rPr lang="en-US" dirty="0" smtClean="0">
                <a:hlinkClick r:id="rId2"/>
              </a:rPr>
              <a:t>/</a:t>
            </a:r>
            <a:endParaRPr lang="en-US" dirty="0" smtClean="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921889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PHS Human Subjects and Clinical Trials Information Form</a:t>
            </a:r>
            <a:endParaRPr lang="en-US" dirty="0"/>
          </a:p>
        </p:txBody>
      </p:sp>
      <p:sp>
        <p:nvSpPr>
          <p:cNvPr id="3" name="Content Placeholder 2"/>
          <p:cNvSpPr>
            <a:spLocks noGrp="1"/>
          </p:cNvSpPr>
          <p:nvPr>
            <p:ph idx="1"/>
          </p:nvPr>
        </p:nvSpPr>
        <p:spPr/>
        <p:txBody>
          <a:bodyPr/>
          <a:lstStyle/>
          <a:p>
            <a:r>
              <a:rPr lang="en-US" dirty="0" smtClean="0"/>
              <a:t>Used to collect information on human subjects research, clinical research, and/or clinical trials.</a:t>
            </a:r>
          </a:p>
          <a:p>
            <a:r>
              <a:rPr lang="en-US" dirty="0" smtClean="0"/>
              <a:t>Four sections</a:t>
            </a:r>
          </a:p>
          <a:p>
            <a:pPr lvl="1"/>
            <a:r>
              <a:rPr lang="en-US" dirty="0"/>
              <a:t>Section 1 - Basic Information</a:t>
            </a:r>
          </a:p>
          <a:p>
            <a:pPr lvl="1"/>
            <a:r>
              <a:rPr lang="en-US" dirty="0"/>
              <a:t>Section 2 - Study Population Characteristics (includes Inclusion Enrollment Report)</a:t>
            </a:r>
          </a:p>
          <a:p>
            <a:pPr lvl="1"/>
            <a:r>
              <a:rPr lang="en-US" dirty="0"/>
              <a:t>Section 3 - Protection and Monitoring Plans</a:t>
            </a:r>
          </a:p>
          <a:p>
            <a:pPr lvl="1"/>
            <a:r>
              <a:rPr lang="en-US" dirty="0"/>
              <a:t>Section 4 - Protocol Synopsis</a:t>
            </a:r>
          </a:p>
          <a:p>
            <a:pPr lvl="1"/>
            <a:r>
              <a:rPr lang="en-US" dirty="0"/>
              <a:t>Section 5 - Other Clinical Trial-related Attachments</a:t>
            </a:r>
          </a:p>
          <a:p>
            <a:endParaRPr lang="en-US" dirty="0"/>
          </a:p>
        </p:txBody>
      </p:sp>
    </p:spTree>
    <p:extLst>
      <p:ext uri="{BB962C8B-B14F-4D97-AF65-F5344CB8AC3E}">
        <p14:creationId xmlns:p14="http://schemas.microsoft.com/office/powerpoint/2010/main" val="4290596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PHS Human Subjects and Clinical Trials Information Form</a:t>
            </a:r>
            <a:endParaRPr lang="en-US" dirty="0"/>
          </a:p>
        </p:txBody>
      </p:sp>
      <p:sp>
        <p:nvSpPr>
          <p:cNvPr id="3" name="Content Placeholder 2"/>
          <p:cNvSpPr>
            <a:spLocks noGrp="1"/>
          </p:cNvSpPr>
          <p:nvPr>
            <p:ph idx="1"/>
          </p:nvPr>
        </p:nvSpPr>
        <p:spPr/>
        <p:txBody>
          <a:bodyPr/>
          <a:lstStyle/>
          <a:p>
            <a:r>
              <a:rPr lang="en-US" dirty="0" smtClean="0"/>
              <a:t>Read your application instructions and your FOA.</a:t>
            </a:r>
          </a:p>
          <a:p>
            <a:r>
              <a:rPr lang="en-US" dirty="0" smtClean="0"/>
              <a:t>The form is very detailed.</a:t>
            </a:r>
          </a:p>
          <a:p>
            <a:r>
              <a:rPr lang="en-US" dirty="0" smtClean="0"/>
              <a:t>Ask for help!</a:t>
            </a:r>
            <a:endParaRPr lang="en-US" dirty="0"/>
          </a:p>
        </p:txBody>
      </p:sp>
    </p:spTree>
    <p:extLst>
      <p:ext uri="{BB962C8B-B14F-4D97-AF65-F5344CB8AC3E}">
        <p14:creationId xmlns:p14="http://schemas.microsoft.com/office/powerpoint/2010/main" val="125490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Biosketch?</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biosketch</a:t>
            </a:r>
            <a:r>
              <a:rPr lang="en-US" dirty="0" smtClean="0"/>
              <a:t> highlights individual qualification for a specific role in a proposed project. </a:t>
            </a:r>
            <a:endParaRPr lang="en-US" dirty="0"/>
          </a:p>
        </p:txBody>
      </p:sp>
    </p:spTree>
    <p:extLst>
      <p:ext uri="{BB962C8B-B14F-4D97-AF65-F5344CB8AC3E}">
        <p14:creationId xmlns:p14="http://schemas.microsoft.com/office/powerpoint/2010/main" val="234189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I Include in a Biosketch?</a:t>
            </a:r>
            <a:endParaRPr lang="en-US" dirty="0"/>
          </a:p>
        </p:txBody>
      </p:sp>
      <p:sp>
        <p:nvSpPr>
          <p:cNvPr id="3" name="Content Placeholder 2"/>
          <p:cNvSpPr>
            <a:spLocks noGrp="1"/>
          </p:cNvSpPr>
          <p:nvPr>
            <p:ph idx="1"/>
          </p:nvPr>
        </p:nvSpPr>
        <p:spPr/>
        <p:txBody>
          <a:bodyPr/>
          <a:lstStyle/>
          <a:p>
            <a:r>
              <a:rPr lang="en-US" dirty="0" smtClean="0"/>
              <a:t>Follow the application instructions. Your Biosketch may differ depending on the grant mechanism.</a:t>
            </a:r>
          </a:p>
          <a:p>
            <a:r>
              <a:rPr lang="en-US" dirty="0" smtClean="0"/>
              <a:t>Major Components are:</a:t>
            </a:r>
          </a:p>
          <a:p>
            <a:pPr lvl="1"/>
            <a:r>
              <a:rPr lang="en-US" dirty="0" smtClean="0"/>
              <a:t> Education/Training</a:t>
            </a:r>
          </a:p>
          <a:p>
            <a:pPr lvl="1"/>
            <a:r>
              <a:rPr lang="en-US" dirty="0" smtClean="0"/>
              <a:t>Personal Statement</a:t>
            </a:r>
          </a:p>
          <a:p>
            <a:pPr lvl="1"/>
            <a:r>
              <a:rPr lang="en-US" dirty="0" smtClean="0"/>
              <a:t>Positions and Honors</a:t>
            </a:r>
          </a:p>
          <a:p>
            <a:pPr lvl="1"/>
            <a:r>
              <a:rPr lang="en-US" dirty="0" smtClean="0"/>
              <a:t>Contributions to Science</a:t>
            </a:r>
          </a:p>
          <a:p>
            <a:pPr lvl="1"/>
            <a:r>
              <a:rPr lang="en-US" dirty="0" smtClean="0"/>
              <a:t>Research Support and/or Scholastic Performance</a:t>
            </a:r>
            <a:endParaRPr lang="en-US" dirty="0"/>
          </a:p>
        </p:txBody>
      </p:sp>
    </p:spTree>
    <p:extLst>
      <p:ext uri="{BB962C8B-B14F-4D97-AF65-F5344CB8AC3E}">
        <p14:creationId xmlns:p14="http://schemas.microsoft.com/office/powerpoint/2010/main" val="348645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Education/Training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 with your baccalaureate or other initial professional education.</a:t>
            </a:r>
          </a:p>
          <a:p>
            <a:r>
              <a:rPr lang="en-US" dirty="0" smtClean="0"/>
              <a:t>Include all degrees and postdoctoral, residency, and clinical fellowship training.</a:t>
            </a:r>
          </a:p>
          <a:p>
            <a:r>
              <a:rPr lang="en-US" dirty="0" smtClean="0"/>
              <a:t>For each entry include</a:t>
            </a:r>
          </a:p>
          <a:p>
            <a:pPr lvl="1"/>
            <a:r>
              <a:rPr lang="en-US" dirty="0"/>
              <a:t>the name and location of the institution</a:t>
            </a:r>
          </a:p>
          <a:p>
            <a:pPr lvl="1"/>
            <a:r>
              <a:rPr lang="en-US" dirty="0"/>
              <a:t>the degree received (if applicable)</a:t>
            </a:r>
          </a:p>
          <a:p>
            <a:pPr lvl="1"/>
            <a:r>
              <a:rPr lang="en-US" dirty="0"/>
              <a:t>the month and year of end date (or expected end date). For fellowship applicants only, also include the month and year of start date.</a:t>
            </a:r>
          </a:p>
          <a:p>
            <a:pPr lvl="1"/>
            <a:r>
              <a:rPr lang="en-US" dirty="0" smtClean="0"/>
              <a:t>The </a:t>
            </a:r>
            <a:r>
              <a:rPr lang="en-US" dirty="0"/>
              <a:t>field of study (for residency entries, the field of study should reflect the area of residency training)</a:t>
            </a:r>
          </a:p>
          <a:p>
            <a:endParaRPr lang="en-US" dirty="0"/>
          </a:p>
        </p:txBody>
      </p:sp>
    </p:spTree>
    <p:extLst>
      <p:ext uri="{BB962C8B-B14F-4D97-AF65-F5344CB8AC3E}">
        <p14:creationId xmlns:p14="http://schemas.microsoft.com/office/powerpoint/2010/main" val="2768619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Statement</a:t>
            </a:r>
            <a:endParaRPr lang="en-US" dirty="0"/>
          </a:p>
        </p:txBody>
      </p:sp>
      <p:pic>
        <p:nvPicPr>
          <p:cNvPr id="4" name="Content Placeholder 3"/>
          <p:cNvPicPr>
            <a:picLocks noGrp="1" noChangeAspect="1"/>
          </p:cNvPicPr>
          <p:nvPr>
            <p:ph idx="1"/>
          </p:nvPr>
        </p:nvPicPr>
        <p:blipFill>
          <a:blip r:embed="rId2"/>
          <a:stretch>
            <a:fillRect/>
          </a:stretch>
        </p:blipFill>
        <p:spPr>
          <a:xfrm>
            <a:off x="1657350" y="2191544"/>
            <a:ext cx="5829300" cy="3876675"/>
          </a:xfrm>
          <a:prstGeom prst="rect">
            <a:avLst/>
          </a:prstGeom>
        </p:spPr>
      </p:pic>
    </p:spTree>
    <p:extLst>
      <p:ext uri="{BB962C8B-B14F-4D97-AF65-F5344CB8AC3E}">
        <p14:creationId xmlns:p14="http://schemas.microsoft.com/office/powerpoint/2010/main" val="142904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xit" presetSubtype="0" fill="hold" nodeType="clickEffect">
                                  <p:stCondLst>
                                    <p:cond delay="0"/>
                                  </p:stCondLst>
                                  <p:childTnLst>
                                    <p:animEffect transition="out" filter="fade">
                                      <p:cBhvr>
                                        <p:cTn id="10" dur="1000"/>
                                        <p:tgtEl>
                                          <p:spTgt spid="4"/>
                                        </p:tgtEl>
                                      </p:cBhvr>
                                    </p:animEffect>
                                    <p:anim calcmode="lin" valueType="num">
                                      <p:cBhvr>
                                        <p:cTn id="11" dur="1000"/>
                                        <p:tgtEl>
                                          <p:spTgt spid="4"/>
                                        </p:tgtEl>
                                        <p:attrNameLst>
                                          <p:attrName>ppt_x</p:attrName>
                                        </p:attrNameLst>
                                      </p:cBhvr>
                                      <p:tavLst>
                                        <p:tav tm="0">
                                          <p:val>
                                            <p:strVal val="ppt_x"/>
                                          </p:val>
                                        </p:tav>
                                        <p:tav tm="100000">
                                          <p:val>
                                            <p:strVal val="ppt_x"/>
                                          </p:val>
                                        </p:tav>
                                      </p:tavLst>
                                    </p:anim>
                                    <p:anim calcmode="lin" valueType="num">
                                      <p:cBhvr>
                                        <p:cTn id="12" dur="1000"/>
                                        <p:tgtEl>
                                          <p:spTgt spid="4"/>
                                        </p:tgtEl>
                                        <p:attrNameLst>
                                          <p:attrName>ppt_y</p:attrName>
                                        </p:attrNameLst>
                                      </p:cBhvr>
                                      <p:tavLst>
                                        <p:tav tm="0">
                                          <p:val>
                                            <p:strVal val="ppt_y"/>
                                          </p:val>
                                        </p:tav>
                                        <p:tav tm="100000">
                                          <p:val>
                                            <p:strVal val="ppt_y+.1"/>
                                          </p:val>
                                        </p:tav>
                                      </p:tavLst>
                                    </p:anim>
                                    <p:set>
                                      <p:cBhvr>
                                        <p:cTn id="13"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Statement</a:t>
            </a:r>
            <a:endParaRPr lang="en-US" dirty="0"/>
          </a:p>
        </p:txBody>
      </p:sp>
      <p:sp>
        <p:nvSpPr>
          <p:cNvPr id="3" name="Content Placeholder 2"/>
          <p:cNvSpPr>
            <a:spLocks noGrp="1"/>
          </p:cNvSpPr>
          <p:nvPr>
            <p:ph idx="1"/>
          </p:nvPr>
        </p:nvSpPr>
        <p:spPr/>
        <p:txBody>
          <a:bodyPr/>
          <a:lstStyle/>
          <a:p>
            <a:r>
              <a:rPr lang="en-US" b="1" dirty="0">
                <a:solidFill>
                  <a:srgbClr val="C00000"/>
                </a:solidFill>
              </a:rPr>
              <a:t>W</a:t>
            </a:r>
            <a:r>
              <a:rPr lang="en-US" dirty="0"/>
              <a:t>ho I am</a:t>
            </a:r>
          </a:p>
          <a:p>
            <a:endParaRPr lang="en-US" dirty="0"/>
          </a:p>
          <a:p>
            <a:r>
              <a:rPr lang="en-US" b="1" dirty="0">
                <a:solidFill>
                  <a:srgbClr val="C00000"/>
                </a:solidFill>
              </a:rPr>
              <a:t>W</a:t>
            </a:r>
            <a:r>
              <a:rPr lang="en-US" dirty="0"/>
              <a:t>hat I have done to prepare, including </a:t>
            </a:r>
            <a:r>
              <a:rPr lang="en-US" b="1" dirty="0">
                <a:solidFill>
                  <a:srgbClr val="C00000"/>
                </a:solidFill>
              </a:rPr>
              <a:t>W</a:t>
            </a:r>
            <a:r>
              <a:rPr lang="en-US" dirty="0"/>
              <a:t>hen, </a:t>
            </a:r>
            <a:r>
              <a:rPr lang="en-US" b="1" dirty="0">
                <a:solidFill>
                  <a:srgbClr val="C00000"/>
                </a:solidFill>
              </a:rPr>
              <a:t>W</a:t>
            </a:r>
            <a:r>
              <a:rPr lang="en-US" dirty="0"/>
              <a:t>here</a:t>
            </a:r>
          </a:p>
          <a:p>
            <a:endParaRPr lang="en-US" dirty="0"/>
          </a:p>
          <a:p>
            <a:r>
              <a:rPr lang="en-US" b="1" dirty="0">
                <a:solidFill>
                  <a:srgbClr val="C00000"/>
                </a:solidFill>
              </a:rPr>
              <a:t>W</a:t>
            </a:r>
            <a:r>
              <a:rPr lang="en-US" dirty="0"/>
              <a:t>hy I am uniquely qualified, including accomplishments</a:t>
            </a:r>
          </a:p>
          <a:p>
            <a:endParaRPr lang="en-US" dirty="0"/>
          </a:p>
          <a:p>
            <a:r>
              <a:rPr lang="en-US" b="1" dirty="0">
                <a:solidFill>
                  <a:srgbClr val="C00000"/>
                </a:solidFill>
              </a:rPr>
              <a:t>W</a:t>
            </a:r>
            <a:r>
              <a:rPr lang="en-US" dirty="0"/>
              <a:t>hat next, including potential </a:t>
            </a:r>
          </a:p>
          <a:p>
            <a:pPr marL="0" indent="0">
              <a:buNone/>
            </a:pPr>
            <a:endParaRPr lang="en-US" dirty="0"/>
          </a:p>
        </p:txBody>
      </p:sp>
    </p:spTree>
    <p:extLst>
      <p:ext uri="{BB962C8B-B14F-4D97-AF65-F5344CB8AC3E}">
        <p14:creationId xmlns:p14="http://schemas.microsoft.com/office/powerpoint/2010/main" val="2940073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dirty="0" smtClean="0"/>
              <a:t>Personal Statement</a:t>
            </a:r>
            <a:endParaRPr lang="en-US" sz="4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1295400"/>
            <a:ext cx="4401490" cy="5298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3143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Positions and Honors</a:t>
            </a:r>
            <a:endParaRPr lang="en-US" dirty="0"/>
          </a:p>
        </p:txBody>
      </p:sp>
      <p:sp>
        <p:nvSpPr>
          <p:cNvPr id="3" name="Content Placeholder 2"/>
          <p:cNvSpPr>
            <a:spLocks noGrp="1"/>
          </p:cNvSpPr>
          <p:nvPr>
            <p:ph idx="1"/>
          </p:nvPr>
        </p:nvSpPr>
        <p:spPr/>
        <p:txBody>
          <a:bodyPr/>
          <a:lstStyle/>
          <a:p>
            <a:r>
              <a:rPr lang="en-US" dirty="0" smtClean="0"/>
              <a:t>List in chronological order the positions you have held relevant to this proposal, including your current position.</a:t>
            </a:r>
          </a:p>
          <a:p>
            <a:r>
              <a:rPr lang="en-US" dirty="0" smtClean="0"/>
              <a:t>List relevant academic and professional achievements. Be sure to include</a:t>
            </a:r>
          </a:p>
          <a:p>
            <a:pPr lvl="1"/>
            <a:r>
              <a:rPr lang="en-US" dirty="0" smtClean="0"/>
              <a:t>For students, post-docs, and junior faculty: scholarships, traineeships, fellowships, and/or development awards.</a:t>
            </a:r>
          </a:p>
          <a:p>
            <a:pPr lvl="1"/>
            <a:r>
              <a:rPr lang="en-US" dirty="0" smtClean="0"/>
              <a:t>For clinicians: clinical licensures and specialty board certifications.</a:t>
            </a:r>
            <a:endParaRPr lang="en-US" dirty="0"/>
          </a:p>
        </p:txBody>
      </p:sp>
    </p:spTree>
    <p:extLst>
      <p:ext uri="{BB962C8B-B14F-4D97-AF65-F5344CB8AC3E}">
        <p14:creationId xmlns:p14="http://schemas.microsoft.com/office/powerpoint/2010/main" val="3351496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Contributions to Science</a:t>
            </a:r>
            <a:endParaRPr lang="en-US" dirty="0"/>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dirty="0" smtClean="0"/>
              <a:t>Briefly describe up to five of your most significant contributions to science. </a:t>
            </a:r>
          </a:p>
          <a:p>
            <a:r>
              <a:rPr lang="en-US" dirty="0" smtClean="0"/>
              <a:t>Each contribution should be no longer than half a page including citations.</a:t>
            </a:r>
          </a:p>
          <a:p>
            <a:r>
              <a:rPr lang="en-US" dirty="0" smtClean="0"/>
              <a:t>Each contribution should include</a:t>
            </a:r>
          </a:p>
          <a:p>
            <a:pPr lvl="1"/>
            <a:r>
              <a:rPr lang="en-US" dirty="0" smtClean="0"/>
              <a:t>Historical Background that frames the scientific question</a:t>
            </a:r>
          </a:p>
          <a:p>
            <a:pPr lvl="1"/>
            <a:r>
              <a:rPr lang="en-US" dirty="0" smtClean="0"/>
              <a:t>Central Findings</a:t>
            </a:r>
          </a:p>
          <a:p>
            <a:pPr lvl="1"/>
            <a:r>
              <a:rPr lang="en-US" dirty="0" smtClean="0"/>
              <a:t>Influence of findings on the progress of science/application of those findings in health or technology</a:t>
            </a:r>
          </a:p>
          <a:p>
            <a:pPr lvl="1"/>
            <a:r>
              <a:rPr lang="en-US" dirty="0" smtClean="0"/>
              <a:t>Your specific role in the work</a:t>
            </a:r>
          </a:p>
          <a:p>
            <a:pPr lvl="1"/>
            <a:r>
              <a:rPr lang="en-US" dirty="0" smtClean="0"/>
              <a:t>Citation of up to four publications or research product relevant to the contribution.</a:t>
            </a:r>
            <a:endParaRPr lang="en-US" dirty="0"/>
          </a:p>
        </p:txBody>
      </p:sp>
    </p:spTree>
    <p:extLst>
      <p:ext uri="{BB962C8B-B14F-4D97-AF65-F5344CB8AC3E}">
        <p14:creationId xmlns:p14="http://schemas.microsoft.com/office/powerpoint/2010/main" val="1493829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1635</TotalTime>
  <Words>711</Words>
  <Application>Microsoft Office PowerPoint</Application>
  <PresentationFormat>On-screen Show (4:3)</PresentationFormat>
  <Paragraphs>101</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Constantia</vt:lpstr>
      <vt:lpstr>Wingdings 2</vt:lpstr>
      <vt:lpstr>Flow</vt:lpstr>
      <vt:lpstr>Biosketches and Other Attachments</vt:lpstr>
      <vt:lpstr>What is a Biosketch?</vt:lpstr>
      <vt:lpstr>What Do I Include in a Biosketch?</vt:lpstr>
      <vt:lpstr>Education/Training</vt:lpstr>
      <vt:lpstr>Personal Statement</vt:lpstr>
      <vt:lpstr>Personal Statement</vt:lpstr>
      <vt:lpstr>Personal Statement</vt:lpstr>
      <vt:lpstr>Positions and Honors</vt:lpstr>
      <vt:lpstr>Contributions to Science</vt:lpstr>
      <vt:lpstr>Contributions to Science</vt:lpstr>
      <vt:lpstr>Research Support </vt:lpstr>
      <vt:lpstr>Facilities and Resources</vt:lpstr>
      <vt:lpstr>Facilities and Resources</vt:lpstr>
      <vt:lpstr>Facilities and Resources</vt:lpstr>
      <vt:lpstr>PHS Human Subjects and Clinical Trials Information Form</vt:lpstr>
      <vt:lpstr>PHS Human Subjects and Clinical Trials Information 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Biosketches and Other Attachments</dc:title>
  <dc:creator>Alstadt, Suzanne E</dc:creator>
  <cp:lastModifiedBy>Joyner, Sheena N</cp:lastModifiedBy>
  <cp:revision>19</cp:revision>
  <dcterms:created xsi:type="dcterms:W3CDTF">2019-04-08T15:37:44Z</dcterms:created>
  <dcterms:modified xsi:type="dcterms:W3CDTF">2019-04-23T19:40:27Z</dcterms:modified>
</cp:coreProperties>
</file>